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312" r:id="rId3"/>
    <p:sldId id="313" r:id="rId4"/>
    <p:sldId id="315" r:id="rId5"/>
    <p:sldId id="335" r:id="rId6"/>
    <p:sldId id="334" r:id="rId7"/>
    <p:sldId id="321" r:id="rId8"/>
    <p:sldId id="326" r:id="rId9"/>
    <p:sldId id="322" r:id="rId10"/>
    <p:sldId id="336" r:id="rId11"/>
    <p:sldId id="327" r:id="rId12"/>
    <p:sldId id="328" r:id="rId13"/>
    <p:sldId id="329" r:id="rId14"/>
    <p:sldId id="330" r:id="rId15"/>
    <p:sldId id="331" r:id="rId16"/>
    <p:sldId id="332" r:id="rId17"/>
    <p:sldId id="33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2CD3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49" autoAdjust="0"/>
    <p:restoredTop sz="91984" autoAdjust="0"/>
  </p:normalViewPr>
  <p:slideViewPr>
    <p:cSldViewPr snapToGrid="0">
      <p:cViewPr varScale="1">
        <p:scale>
          <a:sx n="70" d="100"/>
          <a:sy n="70" d="100"/>
        </p:scale>
        <p:origin x="72" y="594"/>
      </p:cViewPr>
      <p:guideLst/>
    </p:cSldViewPr>
  </p:slideViewPr>
  <p:outlineViewPr>
    <p:cViewPr>
      <p:scale>
        <a:sx n="33" d="100"/>
        <a:sy n="33" d="100"/>
      </p:scale>
      <p:origin x="0" y="-1311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1623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E91728-D901-475F-A4A0-1E9ADB174E13}" type="doc">
      <dgm:prSet loTypeId="urn:microsoft.com/office/officeart/2005/8/layout/radial4" loCatId="relationship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D8F5C211-F27A-49D7-A737-DA311F94C58E}">
      <dgm:prSet phldrT="[Text]"/>
      <dgm:spPr>
        <a:solidFill>
          <a:schemeClr val="tx2">
            <a:lumMod val="90000"/>
          </a:schemeClr>
        </a:solidFill>
      </dgm:spPr>
      <dgm:t>
        <a:bodyPr/>
        <a:lstStyle/>
        <a:p>
          <a:r>
            <a:rPr lang="en-CA" dirty="0">
              <a:solidFill>
                <a:schemeClr val="bg1"/>
              </a:solidFill>
            </a:rPr>
            <a:t>Ethical Decision-Making</a:t>
          </a:r>
        </a:p>
      </dgm:t>
    </dgm:pt>
    <dgm:pt modelId="{90F05D98-F778-4E29-A87F-A304D51D2CFB}" type="parTrans" cxnId="{8B320E1B-4569-4237-8672-CB8778C2AEC7}">
      <dgm:prSet/>
      <dgm:spPr/>
      <dgm:t>
        <a:bodyPr/>
        <a:lstStyle/>
        <a:p>
          <a:endParaRPr lang="en-CA"/>
        </a:p>
      </dgm:t>
    </dgm:pt>
    <dgm:pt modelId="{44C89B9C-B082-4FC0-84CE-AF3D175C7BD9}" type="sibTrans" cxnId="{8B320E1B-4569-4237-8672-CB8778C2AEC7}">
      <dgm:prSet/>
      <dgm:spPr/>
      <dgm:t>
        <a:bodyPr/>
        <a:lstStyle/>
        <a:p>
          <a:endParaRPr lang="en-CA"/>
        </a:p>
      </dgm:t>
    </dgm:pt>
    <dgm:pt modelId="{4DD72792-8A89-4753-AF46-9AC0F99E8BD5}">
      <dgm:prSet phldrT="[Text]"/>
      <dgm:spPr>
        <a:solidFill>
          <a:srgbClr val="C00000"/>
        </a:solidFill>
      </dgm:spPr>
      <dgm:t>
        <a:bodyPr/>
        <a:lstStyle/>
        <a:p>
          <a:r>
            <a:rPr lang="en-CA" b="1" i="1" dirty="0"/>
            <a:t>Environment</a:t>
          </a:r>
          <a:r>
            <a:rPr lang="en-CA" b="1" dirty="0"/>
            <a:t>: </a:t>
          </a:r>
          <a:r>
            <a:rPr lang="en-CA" dirty="0"/>
            <a:t>Industry Norms, PESTLE</a:t>
          </a:r>
        </a:p>
      </dgm:t>
    </dgm:pt>
    <dgm:pt modelId="{E2171465-B148-466B-9524-2B836FFD4B76}" type="parTrans" cxnId="{4C89F9B0-BDA8-4C07-BAEC-7E708E698EAF}">
      <dgm:prSet/>
      <dgm:spPr>
        <a:solidFill>
          <a:srgbClr val="C00000"/>
        </a:solidFill>
      </dgm:spPr>
      <dgm:t>
        <a:bodyPr/>
        <a:lstStyle/>
        <a:p>
          <a:endParaRPr lang="en-CA"/>
        </a:p>
      </dgm:t>
    </dgm:pt>
    <dgm:pt modelId="{9321DB9E-A4D6-42A4-B511-D71399FF4C45}" type="sibTrans" cxnId="{4C89F9B0-BDA8-4C07-BAEC-7E708E698EAF}">
      <dgm:prSet/>
      <dgm:spPr/>
      <dgm:t>
        <a:bodyPr/>
        <a:lstStyle/>
        <a:p>
          <a:endParaRPr lang="en-CA"/>
        </a:p>
      </dgm:t>
    </dgm:pt>
    <dgm:pt modelId="{3696D18D-2ACF-4D25-AE10-7C6230CB220E}">
      <dgm:prSet phldrT="[Text]"/>
      <dgm:spPr>
        <a:solidFill>
          <a:srgbClr val="C00000"/>
        </a:solidFill>
      </dgm:spPr>
      <dgm:t>
        <a:bodyPr/>
        <a:lstStyle/>
        <a:p>
          <a:r>
            <a:rPr lang="en-CA" b="1" i="1" dirty="0"/>
            <a:t>Organization</a:t>
          </a:r>
          <a:r>
            <a:rPr lang="en-CA" b="1" dirty="0"/>
            <a:t>: </a:t>
          </a:r>
          <a:r>
            <a:rPr lang="en-CA" dirty="0"/>
            <a:t>Ethics Culture</a:t>
          </a:r>
        </a:p>
      </dgm:t>
    </dgm:pt>
    <dgm:pt modelId="{5EA12667-2052-4EEE-B215-467F764AFEE7}" type="parTrans" cxnId="{CD669E1D-EE73-4705-819C-85F8C317B0BA}">
      <dgm:prSet/>
      <dgm:spPr>
        <a:solidFill>
          <a:srgbClr val="C00000"/>
        </a:solidFill>
      </dgm:spPr>
      <dgm:t>
        <a:bodyPr/>
        <a:lstStyle/>
        <a:p>
          <a:endParaRPr lang="en-CA"/>
        </a:p>
      </dgm:t>
    </dgm:pt>
    <dgm:pt modelId="{CD437FFF-C006-4149-89DD-D0D4AD8CDAB1}" type="sibTrans" cxnId="{CD669E1D-EE73-4705-819C-85F8C317B0BA}">
      <dgm:prSet/>
      <dgm:spPr/>
      <dgm:t>
        <a:bodyPr/>
        <a:lstStyle/>
        <a:p>
          <a:endParaRPr lang="en-CA"/>
        </a:p>
      </dgm:t>
    </dgm:pt>
    <dgm:pt modelId="{418B7EFD-E00F-4EA0-B5FF-FACBCF577FE2}">
      <dgm:prSet phldrT="[Text]"/>
      <dgm:spPr/>
      <dgm:t>
        <a:bodyPr/>
        <a:lstStyle/>
        <a:p>
          <a:endParaRPr lang="en-CA" dirty="0"/>
        </a:p>
      </dgm:t>
    </dgm:pt>
    <dgm:pt modelId="{C64DEF1D-847E-429F-BB15-687A5ECD5D19}" type="parTrans" cxnId="{429631DA-348C-4F5B-ABAE-3332DAF88D82}">
      <dgm:prSet/>
      <dgm:spPr/>
      <dgm:t>
        <a:bodyPr/>
        <a:lstStyle/>
        <a:p>
          <a:endParaRPr lang="en-CA"/>
        </a:p>
      </dgm:t>
    </dgm:pt>
    <dgm:pt modelId="{5F563891-BFFB-4CF5-B2D0-22AAD0844905}" type="sibTrans" cxnId="{429631DA-348C-4F5B-ABAE-3332DAF88D82}">
      <dgm:prSet/>
      <dgm:spPr/>
      <dgm:t>
        <a:bodyPr/>
        <a:lstStyle/>
        <a:p>
          <a:endParaRPr lang="en-CA"/>
        </a:p>
      </dgm:t>
    </dgm:pt>
    <dgm:pt modelId="{E667A077-4780-4CED-B27D-63039DE2E3C2}">
      <dgm:prSet phldrT="[Text]"/>
      <dgm:spPr>
        <a:solidFill>
          <a:srgbClr val="C00000"/>
        </a:solidFill>
      </dgm:spPr>
      <dgm:t>
        <a:bodyPr/>
        <a:lstStyle/>
        <a:p>
          <a:r>
            <a:rPr lang="en-CA" b="1" i="1" dirty="0"/>
            <a:t>Person</a:t>
          </a:r>
          <a:r>
            <a:rPr lang="en-CA" b="1" dirty="0"/>
            <a:t>:</a:t>
          </a:r>
          <a:r>
            <a:rPr lang="en-CA" dirty="0"/>
            <a:t> Moral Development</a:t>
          </a:r>
        </a:p>
      </dgm:t>
    </dgm:pt>
    <dgm:pt modelId="{35C7430E-4D83-4EB7-A9A0-0E3B07D2F6F1}" type="parTrans" cxnId="{0C0ED6AC-B1CC-45B6-80C3-DE66BAA2E582}">
      <dgm:prSet/>
      <dgm:spPr>
        <a:solidFill>
          <a:srgbClr val="C00000"/>
        </a:solidFill>
      </dgm:spPr>
      <dgm:t>
        <a:bodyPr/>
        <a:lstStyle/>
        <a:p>
          <a:endParaRPr lang="en-CA"/>
        </a:p>
      </dgm:t>
    </dgm:pt>
    <dgm:pt modelId="{A35DE0B6-3664-41C2-8A86-51985D12839C}" type="sibTrans" cxnId="{0C0ED6AC-B1CC-45B6-80C3-DE66BAA2E582}">
      <dgm:prSet/>
      <dgm:spPr/>
      <dgm:t>
        <a:bodyPr/>
        <a:lstStyle/>
        <a:p>
          <a:endParaRPr lang="en-CA"/>
        </a:p>
      </dgm:t>
    </dgm:pt>
    <dgm:pt modelId="{80722066-C825-4A0B-A1A6-6A417FFE4FEF}">
      <dgm:prSet phldrT="[Text]"/>
      <dgm:spPr>
        <a:solidFill>
          <a:srgbClr val="C00000"/>
        </a:solidFill>
      </dgm:spPr>
      <dgm:t>
        <a:bodyPr/>
        <a:lstStyle/>
        <a:p>
          <a:r>
            <a:rPr lang="en-CA" b="1" i="1" dirty="0"/>
            <a:t>Situation: </a:t>
          </a:r>
          <a:r>
            <a:rPr lang="en-CA" dirty="0"/>
            <a:t>Ethical Intensity</a:t>
          </a:r>
        </a:p>
      </dgm:t>
    </dgm:pt>
    <dgm:pt modelId="{C6A02D48-2E60-4CC3-8A02-678FB39C72B0}" type="parTrans" cxnId="{9E3EA1E6-38A7-4678-A551-AE69926F0BD7}">
      <dgm:prSet/>
      <dgm:spPr>
        <a:solidFill>
          <a:srgbClr val="C00000"/>
        </a:solidFill>
      </dgm:spPr>
      <dgm:t>
        <a:bodyPr/>
        <a:lstStyle/>
        <a:p>
          <a:endParaRPr lang="en-CA"/>
        </a:p>
      </dgm:t>
    </dgm:pt>
    <dgm:pt modelId="{019F849A-A220-4A0E-A22F-7067E579A2F5}" type="sibTrans" cxnId="{9E3EA1E6-38A7-4678-A551-AE69926F0BD7}">
      <dgm:prSet/>
      <dgm:spPr/>
      <dgm:t>
        <a:bodyPr/>
        <a:lstStyle/>
        <a:p>
          <a:endParaRPr lang="en-CA"/>
        </a:p>
      </dgm:t>
    </dgm:pt>
    <dgm:pt modelId="{F42C5414-C8AD-448D-9CCE-72867A877835}" type="pres">
      <dgm:prSet presAssocID="{DAE91728-D901-475F-A4A0-1E9ADB174E13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4B23C85-C503-4B84-956A-6613CD3A9CC6}" type="pres">
      <dgm:prSet presAssocID="{D8F5C211-F27A-49D7-A737-DA311F94C58E}" presName="centerShape" presStyleLbl="node0" presStyleIdx="0" presStyleCnt="1"/>
      <dgm:spPr/>
    </dgm:pt>
    <dgm:pt modelId="{307DC53C-00A3-4DB1-B1F9-CEE3497AFB9F}" type="pres">
      <dgm:prSet presAssocID="{E2171465-B148-466B-9524-2B836FFD4B76}" presName="parTrans" presStyleLbl="bgSibTrans2D1" presStyleIdx="0" presStyleCnt="4"/>
      <dgm:spPr/>
    </dgm:pt>
    <dgm:pt modelId="{4CA474E4-92B1-457B-8519-EE528AB8541B}" type="pres">
      <dgm:prSet presAssocID="{4DD72792-8A89-4753-AF46-9AC0F99E8BD5}" presName="node" presStyleLbl="node1" presStyleIdx="0" presStyleCnt="4">
        <dgm:presLayoutVars>
          <dgm:bulletEnabled val="1"/>
        </dgm:presLayoutVars>
      </dgm:prSet>
      <dgm:spPr/>
    </dgm:pt>
    <dgm:pt modelId="{C7CECF42-4217-4CE9-9356-02629D30314D}" type="pres">
      <dgm:prSet presAssocID="{5EA12667-2052-4EEE-B215-467F764AFEE7}" presName="parTrans" presStyleLbl="bgSibTrans2D1" presStyleIdx="1" presStyleCnt="4"/>
      <dgm:spPr/>
    </dgm:pt>
    <dgm:pt modelId="{6A7CE4B6-076F-4BF3-80C4-AC9618FCA05E}" type="pres">
      <dgm:prSet presAssocID="{3696D18D-2ACF-4D25-AE10-7C6230CB220E}" presName="node" presStyleLbl="node1" presStyleIdx="1" presStyleCnt="4">
        <dgm:presLayoutVars>
          <dgm:bulletEnabled val="1"/>
        </dgm:presLayoutVars>
      </dgm:prSet>
      <dgm:spPr/>
    </dgm:pt>
    <dgm:pt modelId="{8C4ABF36-5EF4-4B04-AFFB-BB97DF7EE3B7}" type="pres">
      <dgm:prSet presAssocID="{35C7430E-4D83-4EB7-A9A0-0E3B07D2F6F1}" presName="parTrans" presStyleLbl="bgSibTrans2D1" presStyleIdx="2" presStyleCnt="4"/>
      <dgm:spPr/>
    </dgm:pt>
    <dgm:pt modelId="{45A4B26F-D769-4CBC-90EE-4B805716CA7B}" type="pres">
      <dgm:prSet presAssocID="{E667A077-4780-4CED-B27D-63039DE2E3C2}" presName="node" presStyleLbl="node1" presStyleIdx="2" presStyleCnt="4">
        <dgm:presLayoutVars>
          <dgm:bulletEnabled val="1"/>
        </dgm:presLayoutVars>
      </dgm:prSet>
      <dgm:spPr/>
    </dgm:pt>
    <dgm:pt modelId="{0116B8B8-D83A-428F-BF90-3779E6A6C650}" type="pres">
      <dgm:prSet presAssocID="{C6A02D48-2E60-4CC3-8A02-678FB39C72B0}" presName="parTrans" presStyleLbl="bgSibTrans2D1" presStyleIdx="3" presStyleCnt="4"/>
      <dgm:spPr/>
    </dgm:pt>
    <dgm:pt modelId="{AA82A1CC-038A-468A-812F-FBDE6205913E}" type="pres">
      <dgm:prSet presAssocID="{80722066-C825-4A0B-A1A6-6A417FFE4FEF}" presName="node" presStyleLbl="node1" presStyleIdx="3" presStyleCnt="4">
        <dgm:presLayoutVars>
          <dgm:bulletEnabled val="1"/>
        </dgm:presLayoutVars>
      </dgm:prSet>
      <dgm:spPr/>
    </dgm:pt>
  </dgm:ptLst>
  <dgm:cxnLst>
    <dgm:cxn modelId="{C150470D-CC14-441B-9635-39373F02AE84}" type="presOf" srcId="{5EA12667-2052-4EEE-B215-467F764AFEE7}" destId="{C7CECF42-4217-4CE9-9356-02629D30314D}" srcOrd="0" destOrd="0" presId="urn:microsoft.com/office/officeart/2005/8/layout/radial4"/>
    <dgm:cxn modelId="{DE9D6419-8B3F-40E0-BF8E-1FCDC1549E0F}" type="presOf" srcId="{80722066-C825-4A0B-A1A6-6A417FFE4FEF}" destId="{AA82A1CC-038A-468A-812F-FBDE6205913E}" srcOrd="0" destOrd="0" presId="urn:microsoft.com/office/officeart/2005/8/layout/radial4"/>
    <dgm:cxn modelId="{8B320E1B-4569-4237-8672-CB8778C2AEC7}" srcId="{DAE91728-D901-475F-A4A0-1E9ADB174E13}" destId="{D8F5C211-F27A-49D7-A737-DA311F94C58E}" srcOrd="0" destOrd="0" parTransId="{90F05D98-F778-4E29-A87F-A304D51D2CFB}" sibTransId="{44C89B9C-B082-4FC0-84CE-AF3D175C7BD9}"/>
    <dgm:cxn modelId="{CD669E1D-EE73-4705-819C-85F8C317B0BA}" srcId="{D8F5C211-F27A-49D7-A737-DA311F94C58E}" destId="{3696D18D-2ACF-4D25-AE10-7C6230CB220E}" srcOrd="1" destOrd="0" parTransId="{5EA12667-2052-4EEE-B215-467F764AFEE7}" sibTransId="{CD437FFF-C006-4149-89DD-D0D4AD8CDAB1}"/>
    <dgm:cxn modelId="{F995C626-6268-4DFB-81C2-D11538F273C1}" type="presOf" srcId="{E2171465-B148-466B-9524-2B836FFD4B76}" destId="{307DC53C-00A3-4DB1-B1F9-CEE3497AFB9F}" srcOrd="0" destOrd="0" presId="urn:microsoft.com/office/officeart/2005/8/layout/radial4"/>
    <dgm:cxn modelId="{DC03C337-F0BF-4407-853D-ECE533502A48}" type="presOf" srcId="{4DD72792-8A89-4753-AF46-9AC0F99E8BD5}" destId="{4CA474E4-92B1-457B-8519-EE528AB8541B}" srcOrd="0" destOrd="0" presId="urn:microsoft.com/office/officeart/2005/8/layout/radial4"/>
    <dgm:cxn modelId="{65A19C3E-E7AB-488D-BC29-8803FA7E8982}" type="presOf" srcId="{D8F5C211-F27A-49D7-A737-DA311F94C58E}" destId="{64B23C85-C503-4B84-956A-6613CD3A9CC6}" srcOrd="0" destOrd="0" presId="urn:microsoft.com/office/officeart/2005/8/layout/radial4"/>
    <dgm:cxn modelId="{D5AB1E69-54BE-4E1B-9929-833550265DC8}" type="presOf" srcId="{35C7430E-4D83-4EB7-A9A0-0E3B07D2F6F1}" destId="{8C4ABF36-5EF4-4B04-AFFB-BB97DF7EE3B7}" srcOrd="0" destOrd="0" presId="urn:microsoft.com/office/officeart/2005/8/layout/radial4"/>
    <dgm:cxn modelId="{D5A3BD50-5061-4DF4-9490-11B079E3B8E5}" type="presOf" srcId="{DAE91728-D901-475F-A4A0-1E9ADB174E13}" destId="{F42C5414-C8AD-448D-9CCE-72867A877835}" srcOrd="0" destOrd="0" presId="urn:microsoft.com/office/officeart/2005/8/layout/radial4"/>
    <dgm:cxn modelId="{519FE78F-C35E-4467-ADAA-B3FF0DBA2CE1}" type="presOf" srcId="{3696D18D-2ACF-4D25-AE10-7C6230CB220E}" destId="{6A7CE4B6-076F-4BF3-80C4-AC9618FCA05E}" srcOrd="0" destOrd="0" presId="urn:microsoft.com/office/officeart/2005/8/layout/radial4"/>
    <dgm:cxn modelId="{C63F02A9-4A80-4879-B6A4-E10D7569336B}" type="presOf" srcId="{E667A077-4780-4CED-B27D-63039DE2E3C2}" destId="{45A4B26F-D769-4CBC-90EE-4B805716CA7B}" srcOrd="0" destOrd="0" presId="urn:microsoft.com/office/officeart/2005/8/layout/radial4"/>
    <dgm:cxn modelId="{0C0ED6AC-B1CC-45B6-80C3-DE66BAA2E582}" srcId="{D8F5C211-F27A-49D7-A737-DA311F94C58E}" destId="{E667A077-4780-4CED-B27D-63039DE2E3C2}" srcOrd="2" destOrd="0" parTransId="{35C7430E-4D83-4EB7-A9A0-0E3B07D2F6F1}" sibTransId="{A35DE0B6-3664-41C2-8A86-51985D12839C}"/>
    <dgm:cxn modelId="{4C89F9B0-BDA8-4C07-BAEC-7E708E698EAF}" srcId="{D8F5C211-F27A-49D7-A737-DA311F94C58E}" destId="{4DD72792-8A89-4753-AF46-9AC0F99E8BD5}" srcOrd="0" destOrd="0" parTransId="{E2171465-B148-466B-9524-2B836FFD4B76}" sibTransId="{9321DB9E-A4D6-42A4-B511-D71399FF4C45}"/>
    <dgm:cxn modelId="{429631DA-348C-4F5B-ABAE-3332DAF88D82}" srcId="{DAE91728-D901-475F-A4A0-1E9ADB174E13}" destId="{418B7EFD-E00F-4EA0-B5FF-FACBCF577FE2}" srcOrd="1" destOrd="0" parTransId="{C64DEF1D-847E-429F-BB15-687A5ECD5D19}" sibTransId="{5F563891-BFFB-4CF5-B2D0-22AAD0844905}"/>
    <dgm:cxn modelId="{9E3EA1E6-38A7-4678-A551-AE69926F0BD7}" srcId="{D8F5C211-F27A-49D7-A737-DA311F94C58E}" destId="{80722066-C825-4A0B-A1A6-6A417FFE4FEF}" srcOrd="3" destOrd="0" parTransId="{C6A02D48-2E60-4CC3-8A02-678FB39C72B0}" sibTransId="{019F849A-A220-4A0E-A22F-7067E579A2F5}"/>
    <dgm:cxn modelId="{7F9ACDF4-E74A-4A7B-ADD2-B7D94364B4F1}" type="presOf" srcId="{C6A02D48-2E60-4CC3-8A02-678FB39C72B0}" destId="{0116B8B8-D83A-428F-BF90-3779E6A6C650}" srcOrd="0" destOrd="0" presId="urn:microsoft.com/office/officeart/2005/8/layout/radial4"/>
    <dgm:cxn modelId="{24D7268A-F296-45DD-A8B2-4D15D8D583CB}" type="presParOf" srcId="{F42C5414-C8AD-448D-9CCE-72867A877835}" destId="{64B23C85-C503-4B84-956A-6613CD3A9CC6}" srcOrd="0" destOrd="0" presId="urn:microsoft.com/office/officeart/2005/8/layout/radial4"/>
    <dgm:cxn modelId="{A33A5A7E-B163-4909-89DC-3ED789241D4B}" type="presParOf" srcId="{F42C5414-C8AD-448D-9CCE-72867A877835}" destId="{307DC53C-00A3-4DB1-B1F9-CEE3497AFB9F}" srcOrd="1" destOrd="0" presId="urn:microsoft.com/office/officeart/2005/8/layout/radial4"/>
    <dgm:cxn modelId="{C1F6D92A-4D83-48CC-AB72-813FBE88D5C2}" type="presParOf" srcId="{F42C5414-C8AD-448D-9CCE-72867A877835}" destId="{4CA474E4-92B1-457B-8519-EE528AB8541B}" srcOrd="2" destOrd="0" presId="urn:microsoft.com/office/officeart/2005/8/layout/radial4"/>
    <dgm:cxn modelId="{DA44F918-2FBA-408F-A0BC-39445B087F44}" type="presParOf" srcId="{F42C5414-C8AD-448D-9CCE-72867A877835}" destId="{C7CECF42-4217-4CE9-9356-02629D30314D}" srcOrd="3" destOrd="0" presId="urn:microsoft.com/office/officeart/2005/8/layout/radial4"/>
    <dgm:cxn modelId="{EA7F394F-372E-41EE-8483-4F51E4C7A713}" type="presParOf" srcId="{F42C5414-C8AD-448D-9CCE-72867A877835}" destId="{6A7CE4B6-076F-4BF3-80C4-AC9618FCA05E}" srcOrd="4" destOrd="0" presId="urn:microsoft.com/office/officeart/2005/8/layout/radial4"/>
    <dgm:cxn modelId="{8AAA1A71-429A-4244-8E55-6E1CEC95F48D}" type="presParOf" srcId="{F42C5414-C8AD-448D-9CCE-72867A877835}" destId="{8C4ABF36-5EF4-4B04-AFFB-BB97DF7EE3B7}" srcOrd="5" destOrd="0" presId="urn:microsoft.com/office/officeart/2005/8/layout/radial4"/>
    <dgm:cxn modelId="{57E21C11-0BF0-4B66-8112-52F43CFBE632}" type="presParOf" srcId="{F42C5414-C8AD-448D-9CCE-72867A877835}" destId="{45A4B26F-D769-4CBC-90EE-4B805716CA7B}" srcOrd="6" destOrd="0" presId="urn:microsoft.com/office/officeart/2005/8/layout/radial4"/>
    <dgm:cxn modelId="{24E6FC5C-EDFF-43AE-A346-BE04EF2BA961}" type="presParOf" srcId="{F42C5414-C8AD-448D-9CCE-72867A877835}" destId="{0116B8B8-D83A-428F-BF90-3779E6A6C650}" srcOrd="7" destOrd="0" presId="urn:microsoft.com/office/officeart/2005/8/layout/radial4"/>
    <dgm:cxn modelId="{97532B09-C9E0-4320-BF86-16ABB62F8D59}" type="presParOf" srcId="{F42C5414-C8AD-448D-9CCE-72867A877835}" destId="{AA82A1CC-038A-468A-812F-FBDE6205913E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B23C85-C503-4B84-956A-6613CD3A9CC6}">
      <dsp:nvSpPr>
        <dsp:cNvPr id="0" name=""/>
        <dsp:cNvSpPr/>
      </dsp:nvSpPr>
      <dsp:spPr>
        <a:xfrm>
          <a:off x="3600038" y="3287716"/>
          <a:ext cx="2663042" cy="2663042"/>
        </a:xfrm>
        <a:prstGeom prst="ellipse">
          <a:avLst/>
        </a:prstGeom>
        <a:solidFill>
          <a:schemeClr val="tx2">
            <a:lumMod val="90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400" kern="1200" dirty="0">
              <a:solidFill>
                <a:schemeClr val="bg1"/>
              </a:solidFill>
            </a:rPr>
            <a:t>Ethical Decision-Making</a:t>
          </a:r>
        </a:p>
      </dsp:txBody>
      <dsp:txXfrm>
        <a:off x="3990031" y="3677709"/>
        <a:ext cx="1883056" cy="1883056"/>
      </dsp:txXfrm>
    </dsp:sp>
    <dsp:sp modelId="{307DC53C-00A3-4DB1-B1F9-CEE3497AFB9F}">
      <dsp:nvSpPr>
        <dsp:cNvPr id="0" name=""/>
        <dsp:cNvSpPr/>
      </dsp:nvSpPr>
      <dsp:spPr>
        <a:xfrm rot="11700000">
          <a:off x="1226951" y="3558902"/>
          <a:ext cx="2327272" cy="758967"/>
        </a:xfrm>
        <a:prstGeom prst="lef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A474E4-92B1-457B-8519-EE528AB8541B}">
      <dsp:nvSpPr>
        <dsp:cNvPr id="0" name=""/>
        <dsp:cNvSpPr/>
      </dsp:nvSpPr>
      <dsp:spPr>
        <a:xfrm>
          <a:off x="1656" y="2625258"/>
          <a:ext cx="2529890" cy="2023912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800" b="1" i="1" kern="1200" dirty="0"/>
            <a:t>Environment</a:t>
          </a:r>
          <a:r>
            <a:rPr lang="en-CA" sz="2800" b="1" kern="1200" dirty="0"/>
            <a:t>: </a:t>
          </a:r>
          <a:r>
            <a:rPr lang="en-CA" sz="2800" kern="1200" dirty="0"/>
            <a:t>Industry Norms, PESTLE</a:t>
          </a:r>
        </a:p>
      </dsp:txBody>
      <dsp:txXfrm>
        <a:off x="60934" y="2684536"/>
        <a:ext cx="2411334" cy="1905356"/>
      </dsp:txXfrm>
    </dsp:sp>
    <dsp:sp modelId="{C7CECF42-4217-4CE9-9356-02629D30314D}">
      <dsp:nvSpPr>
        <dsp:cNvPr id="0" name=""/>
        <dsp:cNvSpPr/>
      </dsp:nvSpPr>
      <dsp:spPr>
        <a:xfrm rot="14700000">
          <a:off x="2656180" y="1855613"/>
          <a:ext cx="2327272" cy="758967"/>
        </a:xfrm>
        <a:prstGeom prst="lef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7CE4B6-076F-4BF3-80C4-AC9618FCA05E}">
      <dsp:nvSpPr>
        <dsp:cNvPr id="0" name=""/>
        <dsp:cNvSpPr/>
      </dsp:nvSpPr>
      <dsp:spPr>
        <a:xfrm>
          <a:off x="2063098" y="168528"/>
          <a:ext cx="2529890" cy="2023912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800" b="1" i="1" kern="1200" dirty="0"/>
            <a:t>Organization</a:t>
          </a:r>
          <a:r>
            <a:rPr lang="en-CA" sz="2800" b="1" kern="1200" dirty="0"/>
            <a:t>: </a:t>
          </a:r>
          <a:r>
            <a:rPr lang="en-CA" sz="2800" kern="1200" dirty="0"/>
            <a:t>Ethics Culture</a:t>
          </a:r>
        </a:p>
      </dsp:txBody>
      <dsp:txXfrm>
        <a:off x="2122376" y="227806"/>
        <a:ext cx="2411334" cy="1905356"/>
      </dsp:txXfrm>
    </dsp:sp>
    <dsp:sp modelId="{8C4ABF36-5EF4-4B04-AFFB-BB97DF7EE3B7}">
      <dsp:nvSpPr>
        <dsp:cNvPr id="0" name=""/>
        <dsp:cNvSpPr/>
      </dsp:nvSpPr>
      <dsp:spPr>
        <a:xfrm rot="17700000">
          <a:off x="4879666" y="1855613"/>
          <a:ext cx="2327272" cy="758967"/>
        </a:xfrm>
        <a:prstGeom prst="lef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A4B26F-D769-4CBC-90EE-4B805716CA7B}">
      <dsp:nvSpPr>
        <dsp:cNvPr id="0" name=""/>
        <dsp:cNvSpPr/>
      </dsp:nvSpPr>
      <dsp:spPr>
        <a:xfrm>
          <a:off x="5270131" y="168528"/>
          <a:ext cx="2529890" cy="2023912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800" b="1" i="1" kern="1200" dirty="0"/>
            <a:t>Person</a:t>
          </a:r>
          <a:r>
            <a:rPr lang="en-CA" sz="2800" b="1" kern="1200" dirty="0"/>
            <a:t>:</a:t>
          </a:r>
          <a:r>
            <a:rPr lang="en-CA" sz="2800" kern="1200" dirty="0"/>
            <a:t> Moral Development</a:t>
          </a:r>
        </a:p>
      </dsp:txBody>
      <dsp:txXfrm>
        <a:off x="5329409" y="227806"/>
        <a:ext cx="2411334" cy="1905356"/>
      </dsp:txXfrm>
    </dsp:sp>
    <dsp:sp modelId="{0116B8B8-D83A-428F-BF90-3779E6A6C650}">
      <dsp:nvSpPr>
        <dsp:cNvPr id="0" name=""/>
        <dsp:cNvSpPr/>
      </dsp:nvSpPr>
      <dsp:spPr>
        <a:xfrm rot="20700000">
          <a:off x="6308895" y="3558902"/>
          <a:ext cx="2327272" cy="758967"/>
        </a:xfrm>
        <a:prstGeom prst="lef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82A1CC-038A-468A-812F-FBDE6205913E}">
      <dsp:nvSpPr>
        <dsp:cNvPr id="0" name=""/>
        <dsp:cNvSpPr/>
      </dsp:nvSpPr>
      <dsp:spPr>
        <a:xfrm>
          <a:off x="7331573" y="2625258"/>
          <a:ext cx="2529890" cy="2023912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800" b="1" i="1" kern="1200" dirty="0"/>
            <a:t>Situation: </a:t>
          </a:r>
          <a:r>
            <a:rPr lang="en-CA" sz="2800" kern="1200" dirty="0"/>
            <a:t>Ethical Intensity</a:t>
          </a:r>
        </a:p>
      </dsp:txBody>
      <dsp:txXfrm>
        <a:off x="7390851" y="2684536"/>
        <a:ext cx="2411334" cy="19053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BB2A55-6EC3-4A86-8BAE-60DD07C02E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67A30-F484-40E9-8513-396D4F1A00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987E0-3AFD-4497-BB3F-05EE07AAB57C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B06B-B282-4A3D-950C-712DC821D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C2622-B0E4-4C7F-B70A-A49BA6782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68FFB-A3F4-45D8-A416-C7EC9FBBF3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934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4B63C-6B74-4BB1-9E02-6CC7FC356844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7F4BC-DD15-485D-9960-17DB2F3BC5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3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1819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http://research-methodology.net/wp-content/uploads/2020/11/Harrison%E2%80%99s-Model-of-Culture.jpg</a:t>
            </a:r>
          </a:p>
          <a:p>
            <a:endParaRPr lang="en-CA" dirty="0"/>
          </a:p>
          <a:p>
            <a:r>
              <a:rPr lang="en-CA" dirty="0"/>
              <a:t>Info Source: adapted from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Owusu, E. K., Chan, A. P. C.,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DeGraft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O.-M., Ameyaw, E. E., &amp; Robert, O.-K. (2019). Contemporary Review of Anti-Corruption Measure in 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Construction Project Management. </a:t>
            </a:r>
            <a:r>
              <a:rPr lang="en-CA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Project Management Journal, 50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40–56.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621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http://images2.pitchero.com/ui/755916/1414588118_0.jpg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6681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https://tse2.mm.bing.net/th?id=OIP.XkPNgsCQepFO23vAFSyMdQHaHa&amp;pid=Api&amp;P=0&amp;w=300&amp;h=300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19815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https://sandholevets.co.uk/content/generated/content/centre/Sandhole_Values_Icons-Respect_1000_975_80.jpg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03768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https://www.mergersandinquisitions.com/wp-content/uploads/2011/01/fairness_opinions.jpg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2101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https://ministrytoyouth.com/wp-content/uploads/2016/06/youth-group-lesson-on-honesty.jpg</a:t>
            </a:r>
          </a:p>
          <a:p>
            <a:r>
              <a:rPr lang="en-CA" dirty="0"/>
              <a:t>Source: PMI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863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PMI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1801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CAB73-7126-48BD-BA45-5D2F1103C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8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http://business-ethics.com/wp-content/uploads/2015/01/Right-Wrong-Sign.jpg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402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Schermerhorn, J.R. &amp; Wright, B. (2014). </a:t>
            </a:r>
            <a:r>
              <a:rPr lang="en-CA" i="1" dirty="0"/>
              <a:t>Management</a:t>
            </a:r>
            <a:r>
              <a:rPr lang="en-CA" i="0" dirty="0"/>
              <a:t> (3</a:t>
            </a:r>
            <a:r>
              <a:rPr lang="en-CA" i="0" baseline="30000" dirty="0"/>
              <a:t>rd</a:t>
            </a:r>
            <a:r>
              <a:rPr lang="en-CA" i="0" dirty="0"/>
              <a:t> </a:t>
            </a:r>
            <a:r>
              <a:rPr lang="en-CA" i="0" dirty="0" err="1"/>
              <a:t>Cdn</a:t>
            </a:r>
            <a:r>
              <a:rPr lang="en-CA" i="0" dirty="0"/>
              <a:t> Ed.). Toronto: Wiley. [p. 114-118)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314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Schermerhorn, J.R. &amp; Wright, B. (2014). </a:t>
            </a:r>
            <a:r>
              <a:rPr lang="en-CA" i="1" dirty="0"/>
              <a:t>Management</a:t>
            </a:r>
            <a:r>
              <a:rPr lang="en-CA" i="0" dirty="0"/>
              <a:t> (3</a:t>
            </a:r>
            <a:r>
              <a:rPr lang="en-CA" i="0" baseline="30000" dirty="0"/>
              <a:t>rd</a:t>
            </a:r>
            <a:r>
              <a:rPr lang="en-CA" i="0" dirty="0"/>
              <a:t> </a:t>
            </a:r>
            <a:r>
              <a:rPr lang="en-CA" i="0" dirty="0" err="1"/>
              <a:t>Cdn</a:t>
            </a:r>
            <a:r>
              <a:rPr lang="en-CA" i="0" dirty="0"/>
              <a:t> Ed.). Toronto: Wiley. [p. 114-118)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3779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Source: Robbins, S.P., Coulter, M., Leach. E. &amp; </a:t>
            </a:r>
            <a:r>
              <a:rPr lang="en-CA" dirty="0" err="1"/>
              <a:t>Kilfoil</a:t>
            </a:r>
            <a:r>
              <a:rPr lang="en-CA" dirty="0"/>
              <a:t>, M. (2019). </a:t>
            </a:r>
            <a:r>
              <a:rPr lang="en-CA" i="1" dirty="0"/>
              <a:t>Management</a:t>
            </a:r>
            <a:r>
              <a:rPr lang="en-CA" i="0" dirty="0"/>
              <a:t> (12</a:t>
            </a:r>
            <a:r>
              <a:rPr lang="en-CA" i="0" baseline="30000" dirty="0"/>
              <a:t>th</a:t>
            </a:r>
            <a:r>
              <a:rPr lang="en-CA" i="0" dirty="0"/>
              <a:t> </a:t>
            </a:r>
            <a:r>
              <a:rPr lang="en-CA" i="0" dirty="0" err="1"/>
              <a:t>Cdn</a:t>
            </a:r>
            <a:r>
              <a:rPr lang="en-CA" i="0" dirty="0"/>
              <a:t>. Ed.). North York, Ontario: Pearson Canada.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4210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https://tr1.cbsistatic.com/hub/i/r/2017/01/24/e02bd4a2-ce7c-4ddd-a2dc-48f767a0ce31/thumbnail/770x578/55f6f972c31ac66597fb4f03afef0aa9/ethicsistock-522243743rawpixel.jpg</a:t>
            </a:r>
          </a:p>
          <a:p>
            <a:r>
              <a:rPr lang="en-CA" dirty="0"/>
              <a:t>Text Source:  adapted and expanded from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Ljungblom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M. &amp;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Lennerfors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T. T. (2018). Virtues and Vices in Project Management Ethics: An Empirical Investigation of Project Mangers and 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Project Management Students. </a:t>
            </a:r>
            <a:r>
              <a:rPr lang="en-CA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Project Management Journal, 49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(3), 5–16.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5427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http://reputationalcompliance.com/wp-content/uploads/2012/03/Ethical-and-Unethical-Business-Practices.jpg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8164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http://research-methodology.net/wp-content/uploads/2020/11/Harrison%E2%80%99s-Model-of-Culture.jpg</a:t>
            </a:r>
          </a:p>
          <a:p>
            <a:endParaRPr lang="en-CA" dirty="0"/>
          </a:p>
          <a:p>
            <a:r>
              <a:rPr lang="en-CA" dirty="0"/>
              <a:t>Info Source: adapted from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Owusu, E. K., Chan, A. P. C.,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DeGraft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O.-M., Ameyaw, E. E., &amp; Robert, O.-K. (2019). Contemporary Review of Anti-Corruption Measure in 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Construction Project Management. </a:t>
            </a:r>
            <a:r>
              <a:rPr lang="en-CA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Project Management Journal, 50</a:t>
            </a:r>
            <a:r>
              <a:rPr lang="en-CA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40–56.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D7F4BC-DD15-485D-9960-17DB2F3BC5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653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2043585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5280" b="1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1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AFB9AF-E1F8-4413-8666-C9FEB862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28ED03-3059-4044-9CB1-E7BAA3C1B41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AD3B01-8DBC-4A9E-B9C4-9ADC59F4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EA6609B-1B03-4AEE-9EC0-19B2189B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55DC-78C5-4D29-85CC-D10B05507D3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95F22DA-0F0F-453B-AD1A-6517C3D1B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A86ED-2F62-4E24-86C4-A71AA038615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9D92DA2-51E1-4991-9026-55D5C65B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B2BB51-8AA5-4A75-AE81-71168FB5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F0791-E0E5-4413-8715-5B38EA031DF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10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353434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376997"/>
            <a:ext cx="10514012" cy="1501826"/>
          </a:xfrm>
        </p:spPr>
        <p:txBody>
          <a:bodyPr anchor="ctr"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596238-9388-4521-A70B-3CD91A0E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A9F9A-6FE4-4B56-AD9B-A4AD1F159B30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B6BB7E-D520-4942-B5DD-09B085C0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78E795-9F2C-4DE7-8643-D51998E1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69D33-53BF-4C8D-B3D8-AADB9EFD817B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0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id="{4E1DBCA5-EE78-42EF-BDFA-1B334555D9FE}"/>
              </a:ext>
            </a:extLst>
          </p:cNvPr>
          <p:cNvSpPr txBox="1"/>
          <p:nvPr/>
        </p:nvSpPr>
        <p:spPr>
          <a:xfrm>
            <a:off x="1111251" y="786766"/>
            <a:ext cx="609600" cy="584834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“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E58C9D4-74D7-468B-B7A2-A84C79B9410B}"/>
              </a:ext>
            </a:extLst>
          </p:cNvPr>
          <p:cNvSpPr txBox="1"/>
          <p:nvPr/>
        </p:nvSpPr>
        <p:spPr>
          <a:xfrm>
            <a:off x="10437284" y="2743200"/>
            <a:ext cx="609600" cy="584836"/>
          </a:xfrm>
          <a:prstGeom prst="rect">
            <a:avLst/>
          </a:prstGeom>
        </p:spPr>
        <p:txBody>
          <a:bodyPr lIns="82296" tIns="41148" rIns="82296" bIns="41148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2793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6"/>
            <a:ext cx="9302752" cy="2992904"/>
          </a:xfrm>
        </p:spPr>
        <p:txBody>
          <a:bodyPr/>
          <a:lstStyle>
            <a:lvl1pPr>
              <a:defRPr sz="384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>
            <a:normAutofit/>
          </a:bodyPr>
          <a:lstStyle>
            <a:lvl1pPr marL="0" indent="0" algn="r">
              <a:buNone/>
              <a:defRPr sz="1260" i="1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99976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783817DF-98D1-4BB2-AB4F-98D9B42A8EB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18A4-7E0C-4FFA-B3E3-E11550B83BF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8354796-8269-4ABE-9D50-CDC3A67C8D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C223824-3DD5-405C-AF0A-43586F8ABA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BEE1-B511-42F9-A516-867CD04084C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871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32671"/>
            <a:ext cx="10515600" cy="2511835"/>
          </a:xfrm>
        </p:spPr>
        <p:txBody>
          <a:bodyPr anchor="b"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756285"/>
            <a:ext cx="10514012" cy="114064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D956810-6975-4897-BE2F-3CE04671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66904-7169-46E4-B599-91BDDD767DC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DEB3D8B-B692-45C6-AB7D-C8CB63D6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D71369-03A9-462E-8700-8267BE72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94329-C58A-4EB7-9440-962C4F81B37E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27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1"/>
            <a:ext cx="2927351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1"/>
            <a:ext cx="2946795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rtlCol="0" anchor="b">
            <a:noAutofit/>
          </a:bodyPr>
          <a:lstStyle>
            <a:lvl1pPr>
              <a:buNone/>
              <a:defRPr lang="en-US" sz="216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1"/>
            <a:ext cx="2932113" cy="3326130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C453645-B77A-4191-B018-7D754FD2560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AA892-AE7F-4D3B-A7A7-53F6FACBCA36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A8AFEF-A9BF-4F00-BF1E-BF11BD6BB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198C885-9DCD-40AE-AD44-BC152605CD8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790CD-EEC5-4017-8EF3-65AD30C91CE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1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5"/>
            <a:ext cx="293440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440"/>
            </a:lvl1pPr>
            <a:lvl2pPr marL="411480" indent="0">
              <a:buNone/>
              <a:defRPr sz="1440"/>
            </a:lvl2pPr>
            <a:lvl3pPr marL="822960" indent="0">
              <a:buNone/>
              <a:defRPr sz="1440"/>
            </a:lvl3pPr>
            <a:lvl4pPr marL="1234440" indent="0">
              <a:buNone/>
              <a:defRPr sz="1440"/>
            </a:lvl4pPr>
            <a:lvl5pPr marL="1645920" indent="0">
              <a:buNone/>
              <a:defRPr sz="1440"/>
            </a:lvl5pPr>
            <a:lvl6pPr marL="2057400" indent="0">
              <a:buNone/>
              <a:defRPr sz="1440"/>
            </a:lvl6pPr>
            <a:lvl7pPr marL="2468880" indent="0">
              <a:buNone/>
              <a:defRPr sz="1440"/>
            </a:lvl7pPr>
            <a:lvl8pPr marL="2880360" indent="0">
              <a:buNone/>
              <a:defRPr sz="1440"/>
            </a:lvl8pPr>
            <a:lvl9pPr marL="3291840" indent="0">
              <a:buNone/>
              <a:defRPr sz="144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3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A8EC2A5-99C8-478C-860B-FB2F0C1DEDC1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52017-3410-4325-A88B-5DE13A6D490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E085540-7130-4DC6-A70D-A21CE7BC6FC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019BCC7-8FB9-4A24-BDCA-AC4F304FB67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F6791-E8A9-4F05-8AA3-0739E8DC318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4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0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0D81A3-98B3-4D6C-89B2-1E25D439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8B792-412E-472A-A78F-CEE2EBA2572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5C3AE-04B0-496B-B037-6FD08EAE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F61BEB-4072-47C3-A20B-7719232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03B4C-8658-469A-BB0C-69B76D4A7AC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6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375CC-2704-4720-BF29-593E555D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1B27E-3C54-467D-9925-E37A7DE1E3EC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7A39-7EE5-4DA7-9990-D564BD03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0C862-0571-455C-B0F2-DF1F48F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384A0-DCDA-49C2-912D-BF4C74E86B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717" y="1824990"/>
            <a:ext cx="10234083" cy="4352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D46C-F9CE-48E4-9419-E7704BF6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8787D-0A67-4C52-9BFC-89F00786FDB4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FAAE1-751D-4009-9058-EA066CDA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75D09-85A8-4D09-B808-5D6CBB08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31120-B4AE-42AB-9B4B-8ADDAA11B3C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569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202" y="490806"/>
            <a:ext cx="8508031" cy="79785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800" cap="all">
                <a:solidFill>
                  <a:srgbClr val="E2231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9202" y="1536192"/>
            <a:ext cx="9980047" cy="37957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"/>
            <a:ext cx="12192000" cy="6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1832270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5280" b="0" spc="-270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1010482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88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6"/>
            <a:ext cx="5025216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6"/>
            <a:ext cx="503396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45B073B-BAF6-4D63-BB8B-4531D769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1A7F3-5880-4CBE-AF39-9D7742E2CB0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3004B0A-7B8B-46A5-A80C-54CA34F6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87BE2E-1125-460B-BC23-7CFDFB62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9CDD-B4E8-4E93-AE56-DC13CEFC0A82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7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160" b="0">
                <a:solidFill>
                  <a:schemeClr val="tx2">
                    <a:lumMod val="50000"/>
                  </a:schemeClr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6"/>
            <a:ext cx="5025216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16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6"/>
            <a:ext cx="5035548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ADA9D81-3CB3-414C-8CEA-E09E521D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8DCA9E-DD1D-4F85-875A-507BF3D8C6B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328CB8B-A1FA-46B4-805D-90FEE9AA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6EC95E9-D092-416A-91B5-9AA14982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36254-ED91-4B1B-9D57-59588136B9B8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D457A7-EF07-4EE2-9E78-6E251600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5E778-D3C2-403E-A6B3-E8FBB0C727AE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354C4F2-310C-44E2-AD87-227FBA8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8FD36BB-6569-4991-93EA-34E996E1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AEB40-8053-4DC6-8DA3-A5C31491D4E0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97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885" y="362495"/>
            <a:ext cx="11872231" cy="5543958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E157-3370-468B-B605-281182D1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45D956-635A-41A7-B8DE-2145A7BBCD6B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EBE0-EB87-41E1-B0E6-99F61F2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A43D-536B-4F4B-83AC-5B72A39F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D2FE4-34D3-4268-B08C-03730C958509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6"/>
            <a:ext cx="105156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880">
                <a:solidFill>
                  <a:schemeClr val="tx1">
                    <a:lumMod val="85000"/>
                  </a:schemeClr>
                </a:solidFill>
              </a:defRPr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7"/>
            <a:ext cx="10514012" cy="682472"/>
          </a:xfrm>
        </p:spPr>
        <p:txBody>
          <a:bodyPr/>
          <a:lstStyle>
            <a:lvl1pPr marL="0" indent="0">
              <a:buNone/>
              <a:defRPr sz="1440">
                <a:solidFill>
                  <a:schemeClr val="bg1"/>
                </a:solidFill>
              </a:defRPr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CE3AD6-E495-45EE-8ED2-C674EEC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E1BC6-4B9B-44BC-8929-F84E88BD6DAF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768AC4-2B0B-4527-BD5E-2EA2B84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B7E77C-158D-4E49-AACC-EC6ACA37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B1444-8B0D-4D1C-AD45-36A9A72CB0DA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76D5932-C0F5-4E52-BCB8-7388CEF6CA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760"/>
            <a:ext cx="10515600" cy="1325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6C9C578-838E-47A6-94C1-9F43982729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19717" y="1824990"/>
            <a:ext cx="10234083" cy="4352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27A4-AE2B-4D13-9377-0BFEEB7B7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20118" y="6356986"/>
            <a:ext cx="15875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5415E3-39A2-4ABA-B372-9D548CC8458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8/16/2023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AD8A-C277-423E-9BB4-8A1D30D44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986"/>
            <a:ext cx="4114800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435B-5CC8-4EE9-8256-5F34DDA7F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99184" y="6356986"/>
            <a:ext cx="954616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27939" eaLnBrk="1" fontAlgn="auto" hangingPunct="1">
              <a:spcBef>
                <a:spcPts val="0"/>
              </a:spcBef>
              <a:spcAft>
                <a:spcPts val="0"/>
              </a:spcAft>
              <a:defRPr sz="1080">
                <a:solidFill>
                  <a:schemeClr val="tx1">
                    <a:lumMod val="8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738673-5A64-4BE5-BB54-00BB9704DBF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81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 kern="1200">
          <a:solidFill>
            <a:srgbClr val="6F6F6F"/>
          </a:solidFill>
          <a:latin typeface="+mj-lt"/>
          <a:ea typeface="+mj-ea"/>
          <a:cs typeface="+mj-cs"/>
        </a:defRPr>
      </a:lvl1pPr>
      <a:lvl2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2pPr>
      <a:lvl3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3pPr>
      <a:lvl4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4pPr>
      <a:lvl5pPr algn="l" defTabSz="82296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5pPr>
      <a:lvl6pPr marL="54864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6pPr>
      <a:lvl7pPr marL="109728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7pPr>
      <a:lvl8pPr marL="164592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8pPr>
      <a:lvl9pPr marL="2194560" algn="l" defTabSz="822960" rtl="0" fontAlgn="base">
        <a:lnSpc>
          <a:spcPct val="90000"/>
        </a:lnSpc>
        <a:spcBef>
          <a:spcPct val="0"/>
        </a:spcBef>
        <a:spcAft>
          <a:spcPct val="0"/>
        </a:spcAft>
        <a:defRPr sz="5280">
          <a:solidFill>
            <a:srgbClr val="6F6F6F"/>
          </a:solidFill>
          <a:latin typeface="Arial" charset="0"/>
        </a:defRPr>
      </a:lvl9pPr>
    </p:titleStyle>
    <p:bodyStyle>
      <a:lvl1pPr marL="205740" indent="-205740" algn="l" defTabSz="822960" rtl="0" eaLnBrk="0" fontAlgn="base" hangingPunct="0">
        <a:lnSpc>
          <a:spcPct val="90000"/>
        </a:lnSpc>
        <a:spcBef>
          <a:spcPts val="900"/>
        </a:spcBef>
        <a:spcAft>
          <a:spcPct val="0"/>
        </a:spcAft>
        <a:buFont typeface="Arial" panose="020B0604020202020204" pitchFamily="34" charset="0"/>
        <a:buChar char="•"/>
        <a:defRPr sz="3840" kern="1200">
          <a:solidFill>
            <a:schemeClr val="bg1"/>
          </a:solidFill>
          <a:latin typeface="+mn-lt"/>
          <a:ea typeface="+mn-ea"/>
          <a:cs typeface="+mn-cs"/>
        </a:defRPr>
      </a:lvl1pPr>
      <a:lvl2pPr marL="61722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3360" kern="1200">
          <a:solidFill>
            <a:schemeClr val="bg1"/>
          </a:solidFill>
          <a:latin typeface="+mn-lt"/>
          <a:ea typeface="+mn-ea"/>
          <a:cs typeface="+mn-cs"/>
        </a:defRPr>
      </a:lvl2pPr>
      <a:lvl3pPr marL="102870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880" kern="1200">
          <a:solidFill>
            <a:schemeClr val="bg1"/>
          </a:solidFill>
          <a:latin typeface="+mn-lt"/>
          <a:ea typeface="+mn-ea"/>
          <a:cs typeface="+mn-cs"/>
        </a:defRPr>
      </a:lvl3pPr>
      <a:lvl4pPr marL="144018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1851660" indent="-205740" algn="l" defTabSz="822960" rtl="0" eaLnBrk="0" fontAlgn="base" hangingPunct="0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920" kern="1200">
          <a:solidFill>
            <a:schemeClr val="bg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CccfnRpPtM" TargetMode="External"/><Relationship Id="rId2" Type="http://schemas.openxmlformats.org/officeDocument/2006/relationships/hyperlink" Target="https://www.youtube.com/watch?v=QbtY_Wl-hYI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5FE9-8E49-475F-94A9-1A3BEF43F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344" y="1429436"/>
            <a:ext cx="9815455" cy="164149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Trebuchet MS" panose="020B0603020202020204" pitchFamily="34" charset="0"/>
              </a:rPr>
              <a:t>MGMT-6064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PROJECT LEADERSHIP </a:t>
            </a:r>
            <a:br>
              <a:rPr lang="en-CA" dirty="0">
                <a:latin typeface="Trebuchet MS" panose="020B0603020202020204" pitchFamily="34" charset="0"/>
              </a:rPr>
            </a:br>
            <a:r>
              <a:rPr lang="en-CA" dirty="0">
                <a:latin typeface="Trebuchet MS" panose="020B0603020202020204" pitchFamily="34" charset="0"/>
              </a:rPr>
              <a:t>AND MANAGEMENT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62131-BE21-4F8E-8023-2D88FB724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787076"/>
            <a:ext cx="9144000" cy="1236828"/>
          </a:xfrm>
        </p:spPr>
        <p:txBody>
          <a:bodyPr>
            <a:noAutofit/>
          </a:bodyPr>
          <a:lstStyle/>
          <a:p>
            <a:r>
              <a:rPr lang="en-CA" sz="4000" dirty="0">
                <a:latin typeface="Trebuchet MS" panose="020B0603020202020204" pitchFamily="34" charset="0"/>
              </a:rPr>
              <a:t>Module 6: Ethical Leadership</a:t>
            </a:r>
          </a:p>
        </p:txBody>
      </p:sp>
    </p:spTree>
    <p:extLst>
      <p:ext uri="{BB962C8B-B14F-4D97-AF65-F5344CB8AC3E}">
        <p14:creationId xmlns:p14="http://schemas.microsoft.com/office/powerpoint/2010/main" val="178397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FDBCA-6633-42BA-BE7B-E205B200C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220" y="409541"/>
            <a:ext cx="9319493" cy="797859"/>
          </a:xfrm>
        </p:spPr>
        <p:txBody>
          <a:bodyPr/>
          <a:lstStyle/>
          <a:p>
            <a:r>
              <a:rPr lang="en-IN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Creating an ethical project culture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38419-C4A7-46F3-AF0C-0AB39E328B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723" y="1519285"/>
            <a:ext cx="11524593" cy="5185119"/>
          </a:xfrm>
        </p:spPr>
        <p:txBody>
          <a:bodyPr/>
          <a:lstStyle/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Monitoring: </a:t>
            </a:r>
            <a:r>
              <a:rPr lang="en-CA" sz="3000" dirty="0">
                <a:latin typeface="Trebuchet MS" panose="020B0603020202020204" pitchFamily="34" charset="0"/>
              </a:rPr>
              <a:t>auditing/ oversight, contract monitoring, whistle-blowing mechanism, anonymous assistance, independent and efficient reporting systems</a:t>
            </a:r>
          </a:p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Management: </a:t>
            </a:r>
            <a:r>
              <a:rPr lang="en-CA" sz="3000" dirty="0">
                <a:latin typeface="Trebuchet MS" panose="020B0603020202020204" pitchFamily="34" charset="0"/>
              </a:rPr>
              <a:t>transparency, corporate governance, senior management support, professional associations, checks &amp; balances, cultural change if needed, good leadership</a:t>
            </a:r>
          </a:p>
          <a:p>
            <a:pPr marL="1897380" lvl="3" indent="-457200"/>
            <a:r>
              <a:rPr lang="en-CA" sz="3000" i="1" dirty="0">
                <a:latin typeface="Trebuchet MS" panose="020B0603020202020204" pitchFamily="34" charset="0"/>
              </a:rPr>
              <a:t>Good Leadership includes: </a:t>
            </a:r>
            <a:r>
              <a:rPr lang="en-CA" sz="3000" dirty="0">
                <a:latin typeface="Trebuchet MS" panose="020B0603020202020204" pitchFamily="34" charset="0"/>
              </a:rPr>
              <a:t>being a good role model, training and supervising team, motivation and reinforcement, rewards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44CD7-12DB-456E-AD69-754098E4B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7421" y="5221030"/>
            <a:ext cx="2726324" cy="148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21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DE90F-78E9-4BBA-9BD0-D8849E84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4810" y="688933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PMI’s Code of Ethics and Professional Conduct (review)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FEC8C-3D12-477D-ACFD-FD7738E56C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2170" y="1702676"/>
            <a:ext cx="10887080" cy="451368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The code provides structure and guidance that everyone in the profession can and should use to make decisions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Applies to all PMI members and all non-members who:</a:t>
            </a:r>
            <a:endParaRPr lang="en-IN" dirty="0">
              <a:latin typeface="Trebuchet MS" panose="020B0603020202020204" pitchFamily="34" charset="0"/>
            </a:endParaRPr>
          </a:p>
          <a:p>
            <a:pPr lvl="1"/>
            <a:r>
              <a:rPr lang="en-CA" sz="2200" dirty="0">
                <a:latin typeface="Trebuchet MS" panose="020B0603020202020204" pitchFamily="34" charset="0"/>
              </a:rPr>
              <a:t>Hold PMI certification</a:t>
            </a:r>
            <a:endParaRPr lang="en-IN" sz="2200" dirty="0">
              <a:latin typeface="Trebuchet MS" panose="020B0603020202020204" pitchFamily="34" charset="0"/>
            </a:endParaRPr>
          </a:p>
          <a:p>
            <a:pPr lvl="1"/>
            <a:r>
              <a:rPr lang="en-CA" sz="2200" dirty="0">
                <a:latin typeface="Trebuchet MS" panose="020B0603020202020204" pitchFamily="34" charset="0"/>
              </a:rPr>
              <a:t>Apply to commence a PMI certification process</a:t>
            </a:r>
            <a:endParaRPr lang="en-IN" sz="2200" dirty="0">
              <a:latin typeface="Trebuchet MS" panose="020B0603020202020204" pitchFamily="34" charset="0"/>
            </a:endParaRPr>
          </a:p>
          <a:p>
            <a:pPr lvl="1"/>
            <a:r>
              <a:rPr lang="en-CA" sz="2200" dirty="0">
                <a:latin typeface="Trebuchet MS" panose="020B0603020202020204" pitchFamily="34" charset="0"/>
              </a:rPr>
              <a:t>Serve PMI in a volunteer capacity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The current code is based on global research conducted by PMI with project management practitioners and other stakeholders</a:t>
            </a:r>
            <a:endParaRPr lang="en-IN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078B9-9CF2-4722-81D7-CD1C6B693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60" y="5321809"/>
            <a:ext cx="3068320" cy="140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46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0045-C8A6-4DA3-A979-1CDE21879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225" y="217429"/>
            <a:ext cx="8508031" cy="797859"/>
          </a:xfrm>
        </p:spPr>
        <p:txBody>
          <a:bodyPr/>
          <a:lstStyle/>
          <a:p>
            <a:r>
              <a:rPr lang="en-CA" sz="3200" dirty="0">
                <a:solidFill>
                  <a:srgbClr val="C00000"/>
                </a:solidFill>
                <a:latin typeface="Trebuchet MS" panose="020B0603020202020204" pitchFamily="34" charset="0"/>
              </a:rPr>
              <a:t>Review: Core Value 1 - Responsibility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42778-4683-430A-8F4F-4CA62974A9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9977" y="1121413"/>
            <a:ext cx="10312046" cy="5377756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Aspirational Standards: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Make decisions and take actions based on the best interests of society, public safety and environment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Accept assignments that are consistent with background, experience, skills and qualifications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Do what we say we will do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Take ownership of errors or omissions and make corrections promptly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Protect proprietary or confidential information entrusted to us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Uphold this Code and hold each other accountable to it</a:t>
            </a:r>
            <a:endParaRPr lang="en-IN" sz="2400" dirty="0">
              <a:latin typeface="Trebuchet MS" panose="020B0603020202020204" pitchFamily="34" charset="0"/>
            </a:endParaRPr>
          </a:p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Mandatory Standards: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Regulations and legal requirements 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Ethics complaints </a:t>
            </a:r>
            <a:endParaRPr lang="en-IN" sz="2400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80BF34-5FF2-48C6-929C-5A2C5625A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6605" y="4551680"/>
            <a:ext cx="2028232" cy="217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37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7062-B10D-4BD8-8401-05C643AD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197" y="198575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Core value 2</a:t>
            </a:r>
            <a:r>
              <a:rPr lang="en-IN" sz="3600" i="1" dirty="0">
                <a:solidFill>
                  <a:srgbClr val="C00000"/>
                </a:solidFill>
                <a:latin typeface="Trebuchet MS" panose="020B0603020202020204" pitchFamily="34" charset="0"/>
              </a:rPr>
              <a:t>: 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Respect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03075-93AC-4EFF-8930-AC8FF3DB85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8600" y="1161882"/>
            <a:ext cx="11122287" cy="5274062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Aspirational Standards: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Understand cultural norms and customs; avoid engaging in behaviours that may be considered disrespectful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Listen to others’ points of view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Directly approach people with whom we have a conflict or disagreement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Act professionally</a:t>
            </a:r>
          </a:p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Mandatory Standards</a:t>
            </a:r>
            <a:r>
              <a:rPr lang="en-IN" dirty="0">
                <a:solidFill>
                  <a:srgbClr val="C00000"/>
                </a:solidFill>
                <a:latin typeface="Trebuchet MS" panose="020B0603020202020204" pitchFamily="34" charset="0"/>
              </a:rPr>
              <a:t>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Negotiate in good faith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Do not try to influence decisions or actions of others to benefit personally at their expense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Do not act in an abusive manner toward others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Respect the property rights of others</a:t>
            </a:r>
            <a:endParaRPr lang="en-IN" sz="2400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516029-4DC3-47D2-AF97-C3E911081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5120" y="5020485"/>
            <a:ext cx="1572600" cy="172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D0DA4-08AF-4404-85FB-2827E5F04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4237" y="311697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Core value 3</a:t>
            </a:r>
            <a:r>
              <a:rPr lang="en-IN" sz="3600" i="1" dirty="0">
                <a:solidFill>
                  <a:srgbClr val="C00000"/>
                </a:solidFill>
                <a:latin typeface="Trebuchet MS" panose="020B0603020202020204" pitchFamily="34" charset="0"/>
              </a:rPr>
              <a:t>: 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Fairness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A1247-34DF-4377-AF68-2679A20C4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765" y="1531136"/>
            <a:ext cx="9980047" cy="3795728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Aspirational Standards</a:t>
            </a:r>
            <a:r>
              <a:rPr lang="en-IN" dirty="0">
                <a:solidFill>
                  <a:srgbClr val="C00000"/>
                </a:solidFill>
                <a:latin typeface="Trebuchet MS" panose="020B0603020202020204" pitchFamily="34" charset="0"/>
              </a:rPr>
              <a:t>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Demonstrate transparency in decision-making processes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Constantly maintain impartiality and objectivity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Provide equal access to information to authorized persons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Make opportunities equally available to </a:t>
            </a:r>
            <a:br>
              <a:rPr lang="en-CA" sz="2400" dirty="0">
                <a:latin typeface="Trebuchet MS" panose="020B0603020202020204" pitchFamily="34" charset="0"/>
              </a:rPr>
            </a:br>
            <a:r>
              <a:rPr lang="en-CA" sz="2400" dirty="0">
                <a:latin typeface="Trebuchet MS" panose="020B0603020202020204" pitchFamily="34" charset="0"/>
              </a:rPr>
              <a:t>qualified candidates</a:t>
            </a:r>
          </a:p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Mandatory Standards</a:t>
            </a:r>
            <a:r>
              <a:rPr lang="en-IN" dirty="0">
                <a:solidFill>
                  <a:srgbClr val="C00000"/>
                </a:solidFill>
                <a:latin typeface="Trebuchet MS" panose="020B0603020202020204" pitchFamily="34" charset="0"/>
              </a:rPr>
              <a:t>: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Conflict of Interest</a:t>
            </a: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Favouritism and discrimination</a:t>
            </a:r>
            <a:endParaRPr lang="en-IN" sz="2400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FCB1F2-1C4D-4F8C-87D8-8F5979B70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4256" y="4531360"/>
            <a:ext cx="2147285" cy="225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50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6DFF4-079B-4F5A-91EA-9D040CE62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372" y="283416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Core value 4</a:t>
            </a:r>
            <a:r>
              <a:rPr lang="en-IN" sz="3600" i="1" dirty="0">
                <a:solidFill>
                  <a:srgbClr val="C00000"/>
                </a:solidFill>
                <a:latin typeface="Trebuchet MS" panose="020B0603020202020204" pitchFamily="34" charset="0"/>
              </a:rPr>
              <a:t>: </a:t>
            </a:r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Honesty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A29B8-51C6-42FC-B400-B311FFA9FC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5631" y="1338228"/>
            <a:ext cx="10593668" cy="4826901"/>
          </a:xfrm>
        </p:spPr>
        <p:txBody>
          <a:bodyPr/>
          <a:lstStyle/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Aspirational Standards:</a:t>
            </a:r>
            <a:endParaRPr lang="en-IN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Seek to understand the truth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Be truthful in communications and conduct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Provide accurate information in a timely manner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Make commitments and promises in good faith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Create an environment in which others feel safe to tell the truth</a:t>
            </a:r>
            <a:endParaRPr lang="en-IN" sz="2400" dirty="0">
              <a:latin typeface="Trebuchet MS" panose="020B0603020202020204" pitchFamily="34" charset="0"/>
            </a:endParaRPr>
          </a:p>
          <a:p>
            <a:r>
              <a:rPr lang="en-CA" dirty="0">
                <a:solidFill>
                  <a:srgbClr val="C00000"/>
                </a:solidFill>
                <a:latin typeface="Trebuchet MS" panose="020B0603020202020204" pitchFamily="34" charset="0"/>
              </a:rPr>
              <a:t>Mandatory Standards:</a:t>
            </a:r>
            <a:endParaRPr lang="en-IN" dirty="0">
              <a:solidFill>
                <a:srgbClr val="C00000"/>
              </a:solidFill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Do not engage in or condone behaviour designed to deceive others</a:t>
            </a:r>
            <a:endParaRPr lang="en-IN" sz="2400" dirty="0">
              <a:latin typeface="Trebuchet MS" panose="020B0603020202020204" pitchFamily="34" charset="0"/>
            </a:endParaRPr>
          </a:p>
          <a:p>
            <a:pPr lvl="1"/>
            <a:r>
              <a:rPr lang="en-CA" sz="2400" dirty="0">
                <a:latin typeface="Trebuchet MS" panose="020B0603020202020204" pitchFamily="34" charset="0"/>
              </a:rPr>
              <a:t>Do not engage in dishonest behaviour	 with the intention of personal gain or at the expense of another</a:t>
            </a:r>
            <a:endParaRPr lang="en-IN" sz="2400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55DB5-3F4F-49FB-B67E-3588AB715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5648960"/>
            <a:ext cx="3320123" cy="112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50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5E1B2-7C3B-4136-9E8A-7A4A6293D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773" y="255136"/>
            <a:ext cx="8894958" cy="797859"/>
          </a:xfrm>
        </p:spPr>
        <p:txBody>
          <a:bodyPr/>
          <a:lstStyle/>
          <a:p>
            <a:r>
              <a:rPr lang="en-CA" sz="3200" dirty="0">
                <a:solidFill>
                  <a:srgbClr val="C00000"/>
                </a:solidFill>
                <a:latin typeface="Trebuchet MS" panose="020B0603020202020204" pitchFamily="34" charset="0"/>
              </a:rPr>
              <a:t>PMI’s Ethical Decision-Making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5063EA-A9B2-46A8-BCB3-BE0FC16CE5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924" y="1254457"/>
            <a:ext cx="4136307" cy="471271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Guide for ethical practice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Complements </a:t>
            </a:r>
            <a:r>
              <a:rPr lang="en-CA" i="1" dirty="0">
                <a:latin typeface="Trebuchet MS" panose="020B0603020202020204" pitchFamily="34" charset="0"/>
              </a:rPr>
              <a:t>Code of Ethics and Professional Conduct </a:t>
            </a:r>
            <a:r>
              <a:rPr lang="en-CA" dirty="0">
                <a:latin typeface="Trebuchet MS" panose="020B0603020202020204" pitchFamily="34" charset="0"/>
              </a:rPr>
              <a:t>and promotes critical thinking about ethical issues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Framework consists of five steps</a:t>
            </a:r>
            <a:endParaRPr lang="en-IN" dirty="0">
              <a:latin typeface="Trebuchet MS" panose="020B0603020202020204" pitchFamily="34" charset="0"/>
            </a:endParaRPr>
          </a:p>
          <a:p>
            <a:endParaRPr lang="en-CA" dirty="0">
              <a:latin typeface="Trebuchet MS" panose="020B0603020202020204" pitchFamily="34" charset="0"/>
            </a:endParaRPr>
          </a:p>
        </p:txBody>
      </p:sp>
      <p:pic>
        <p:nvPicPr>
          <p:cNvPr id="4" name="Diagram 18">
            <a:extLst>
              <a:ext uri="{FF2B5EF4-FFF2-40B4-BE49-F238E27FC236}">
                <a16:creationId xmlns:a16="http://schemas.microsoft.com/office/drawing/2014/main" id="{FD5935E2-2B2D-42BE-AD25-0AB1A34C26A4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7230" y="1254457"/>
            <a:ext cx="7695957" cy="5416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5595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6098-C43E-4024-80FF-3690D759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0496" y="315310"/>
            <a:ext cx="7199440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Optional videos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18E564-46C2-44AA-85D9-FE123680DA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3624" y="1856096"/>
            <a:ext cx="11004752" cy="448428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>
                <a:hlinkClick r:id="rId2"/>
              </a:rPr>
              <a:t>Space Shuttle Challenger Disaster: Ethics Case Study</a:t>
            </a:r>
            <a:endParaRPr lang="en-CA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 err="1">
                <a:hlinkClick r:id="rId3"/>
              </a:rPr>
              <a:t>Theranos</a:t>
            </a:r>
            <a:r>
              <a:rPr lang="en-CA" sz="2400" dirty="0">
                <a:hlinkClick r:id="rId3"/>
              </a:rPr>
              <a:t> – Silicon Valley’s Greatest Disaster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86009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752" y="351347"/>
            <a:ext cx="6104725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895684" y="1362603"/>
            <a:ext cx="9676063" cy="4252136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Ethics definition (review)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Factors affecting ethical decision-making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Ethical issue intensity</a:t>
            </a:r>
          </a:p>
          <a:p>
            <a:pPr marL="1074420" lvl="1" indent="-457200"/>
            <a:r>
              <a:rPr lang="en-CA" dirty="0">
                <a:latin typeface="Trebuchet MS" panose="020B0603020202020204" pitchFamily="34" charset="0"/>
              </a:rPr>
              <a:t>Kohlberg stages of moral development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Ethics in project management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Creating an ethical project culture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PMI Code of Ethics and Professional Conduct (review)</a:t>
            </a:r>
            <a:endParaRPr lang="en-IN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Trebuchet MS" panose="020B0603020202020204" pitchFamily="34" charset="0"/>
              </a:rPr>
              <a:t>PMI Framework for ethical decision-making</a:t>
            </a:r>
            <a:endParaRPr lang="en-IN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250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8AC99-9600-451E-8522-E12F2C35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209" y="728221"/>
            <a:ext cx="850803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Recall from other courses: definition of Ethics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7AE07-994E-4D2A-84EC-314AD1B7F6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8320" y="1954924"/>
            <a:ext cx="11358880" cy="367336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Ethics involves judgments about the rightness or wrongness of human behaviour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Includes:</a:t>
            </a:r>
            <a:endParaRPr lang="en-IN" dirty="0">
              <a:latin typeface="Trebuchet MS" panose="020B0603020202020204" pitchFamily="34" charset="0"/>
            </a:endParaRPr>
          </a:p>
          <a:p>
            <a:pPr lvl="1"/>
            <a:r>
              <a:rPr lang="en-CA" dirty="0">
                <a:latin typeface="Trebuchet MS" panose="020B0603020202020204" pitchFamily="34" charset="0"/>
              </a:rPr>
              <a:t>Examination of right, wrong, duty, obligation, rights, justice, fairness, etc.</a:t>
            </a:r>
            <a:endParaRPr lang="en-IN" dirty="0">
              <a:latin typeface="Trebuchet MS" panose="020B0603020202020204" pitchFamily="34" charset="0"/>
            </a:endParaRPr>
          </a:p>
          <a:p>
            <a:pPr lvl="1"/>
            <a:r>
              <a:rPr lang="en-CA" dirty="0">
                <a:latin typeface="Trebuchet MS" panose="020B0603020202020204" pitchFamily="34" charset="0"/>
              </a:rPr>
              <a:t>Values that relate to the nature of human conduct</a:t>
            </a:r>
            <a:endParaRPr lang="en-IN" dirty="0">
              <a:latin typeface="Trebuchet MS" panose="020B0603020202020204" pitchFamily="34" charset="0"/>
            </a:endParaRPr>
          </a:p>
          <a:p>
            <a:pPr lvl="1"/>
            <a:r>
              <a:rPr lang="en-CA" dirty="0">
                <a:latin typeface="Trebuchet MS" panose="020B0603020202020204" pitchFamily="34" charset="0"/>
              </a:rPr>
              <a:t>Rules and principles that guide a society </a:t>
            </a:r>
            <a:endParaRPr lang="en-IN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829DA-77F2-4A62-87D5-6EF2B49DC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5920" y="4855375"/>
            <a:ext cx="2621280" cy="18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07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C9AF-D4B7-46FE-8759-EC37D6B2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17" y="315310"/>
            <a:ext cx="3730767" cy="256977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Factors affecting ethical decision-making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C40FD21-F103-4114-B82E-A0CB91DFF3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8981289"/>
              </p:ext>
            </p:extLst>
          </p:nvPr>
        </p:nvGraphicFramePr>
        <p:xfrm>
          <a:off x="2197501" y="583324"/>
          <a:ext cx="9863120" cy="6119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8599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C9AF-D4B7-46FE-8759-EC37D6B2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46" y="1316419"/>
            <a:ext cx="5788052" cy="930166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Person factors: Stages of moral development (Kohlberg)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9B2A34-7CAC-44E2-9414-75C7EA16597F}"/>
              </a:ext>
            </a:extLst>
          </p:cNvPr>
          <p:cNvSpPr/>
          <p:nvPr/>
        </p:nvSpPr>
        <p:spPr>
          <a:xfrm>
            <a:off x="339479" y="3941379"/>
            <a:ext cx="4185224" cy="283779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solidFill>
                  <a:schemeClr val="bg1"/>
                </a:solidFill>
              </a:rPr>
              <a:t>Preconventional</a:t>
            </a:r>
            <a:br>
              <a:rPr lang="en-CA" sz="2800" dirty="0">
                <a:solidFill>
                  <a:schemeClr val="bg1"/>
                </a:solidFill>
              </a:rPr>
            </a:br>
            <a:r>
              <a:rPr lang="en-CA" sz="2800" i="1" u="sng" dirty="0">
                <a:solidFill>
                  <a:schemeClr val="bg1"/>
                </a:solidFill>
              </a:rPr>
              <a:t>Self-Centred Behaviour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2: </a:t>
            </a:r>
            <a:r>
              <a:rPr lang="en-CA" sz="2400" dirty="0">
                <a:solidFill>
                  <a:schemeClr val="bg1"/>
                </a:solidFill>
              </a:rPr>
              <a:t>Make deals for personal gain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1: </a:t>
            </a:r>
            <a:r>
              <a:rPr lang="en-CA" sz="2400" dirty="0">
                <a:solidFill>
                  <a:schemeClr val="bg1"/>
                </a:solidFill>
              </a:rPr>
              <a:t>Avoid harm or punishment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7E3B5-D9B0-47AE-BF2C-6FF1B71A5EF4}"/>
              </a:ext>
            </a:extLst>
          </p:cNvPr>
          <p:cNvSpPr/>
          <p:nvPr/>
        </p:nvSpPr>
        <p:spPr>
          <a:xfrm>
            <a:off x="3865178" y="2144107"/>
            <a:ext cx="4461644" cy="2443655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solidFill>
                  <a:schemeClr val="bg1"/>
                </a:solidFill>
              </a:rPr>
              <a:t>Conventional</a:t>
            </a:r>
            <a:br>
              <a:rPr lang="en-CA" sz="2800" dirty="0">
                <a:solidFill>
                  <a:schemeClr val="bg1"/>
                </a:solidFill>
              </a:rPr>
            </a:br>
            <a:r>
              <a:rPr lang="en-CA" sz="2800" i="1" u="sng" dirty="0">
                <a:solidFill>
                  <a:schemeClr val="bg1"/>
                </a:solidFill>
              </a:rPr>
              <a:t>Social-Centred Behaviour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4: </a:t>
            </a:r>
            <a:r>
              <a:rPr lang="en-CA" sz="2400" dirty="0">
                <a:solidFill>
                  <a:schemeClr val="bg1"/>
                </a:solidFill>
              </a:rPr>
              <a:t>Follow rules, meet obligations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3: </a:t>
            </a:r>
            <a:r>
              <a:rPr lang="en-CA" sz="2400" dirty="0">
                <a:solidFill>
                  <a:schemeClr val="bg1"/>
                </a:solidFill>
              </a:rPr>
              <a:t>Act consistently with peers, others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279295-AB49-4078-9A46-AB8471C53B65}"/>
              </a:ext>
            </a:extLst>
          </p:cNvPr>
          <p:cNvSpPr/>
          <p:nvPr/>
        </p:nvSpPr>
        <p:spPr>
          <a:xfrm>
            <a:off x="7425559" y="94592"/>
            <a:ext cx="4666593" cy="2443655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solidFill>
                  <a:schemeClr val="bg1"/>
                </a:solidFill>
              </a:rPr>
              <a:t>Postconventional</a:t>
            </a:r>
            <a:br>
              <a:rPr lang="en-CA" sz="2800" dirty="0">
                <a:solidFill>
                  <a:schemeClr val="bg1"/>
                </a:solidFill>
              </a:rPr>
            </a:br>
            <a:r>
              <a:rPr lang="en-CA" sz="2800" i="1" u="sng" dirty="0">
                <a:solidFill>
                  <a:schemeClr val="bg1"/>
                </a:solidFill>
              </a:rPr>
              <a:t>Principle-Centred Behaviour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6: </a:t>
            </a:r>
            <a:r>
              <a:rPr lang="en-CA" sz="2400" dirty="0">
                <a:solidFill>
                  <a:schemeClr val="bg1"/>
                </a:solidFill>
              </a:rPr>
              <a:t>Act according to internal principles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chemeClr val="bg1"/>
                </a:solidFill>
              </a:rPr>
              <a:t>Stage 5: </a:t>
            </a:r>
            <a:r>
              <a:rPr lang="en-CA" sz="2400" dirty="0">
                <a:solidFill>
                  <a:schemeClr val="bg1"/>
                </a:solidFill>
              </a:rPr>
              <a:t>Live up to societal expectations</a:t>
            </a:r>
          </a:p>
        </p:txBody>
      </p:sp>
      <p:sp>
        <p:nvSpPr>
          <p:cNvPr id="5" name="Arrow: Curved Up 4">
            <a:extLst>
              <a:ext uri="{FF2B5EF4-FFF2-40B4-BE49-F238E27FC236}">
                <a16:creationId xmlns:a16="http://schemas.microsoft.com/office/drawing/2014/main" id="{2464B030-42A7-42C5-A649-B783BF1DDC48}"/>
              </a:ext>
            </a:extLst>
          </p:cNvPr>
          <p:cNvSpPr/>
          <p:nvPr/>
        </p:nvSpPr>
        <p:spPr>
          <a:xfrm rot="19268679">
            <a:off x="5026813" y="4957684"/>
            <a:ext cx="1324304" cy="595397"/>
          </a:xfrm>
          <a:prstGeom prst="curvedUpArrow">
            <a:avLst>
              <a:gd name="adj1" fmla="val 20741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9" name="Arrow: Curved Up 8">
            <a:extLst>
              <a:ext uri="{FF2B5EF4-FFF2-40B4-BE49-F238E27FC236}">
                <a16:creationId xmlns:a16="http://schemas.microsoft.com/office/drawing/2014/main" id="{55ED017D-DDAC-41F5-B208-81ECFE5718EA}"/>
              </a:ext>
            </a:extLst>
          </p:cNvPr>
          <p:cNvSpPr/>
          <p:nvPr/>
        </p:nvSpPr>
        <p:spPr>
          <a:xfrm rot="19268679">
            <a:off x="8687278" y="3068235"/>
            <a:ext cx="1324304" cy="595397"/>
          </a:xfrm>
          <a:prstGeom prst="curvedUpArrow">
            <a:avLst>
              <a:gd name="adj1" fmla="val 20741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45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C9AF-D4B7-46FE-8759-EC37D6B2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" y="407644"/>
            <a:ext cx="7724851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Situation Factors: Issue intensity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18A6E8-4504-42F6-A9B7-E137D037BDD2}"/>
              </a:ext>
            </a:extLst>
          </p:cNvPr>
          <p:cNvSpPr txBox="1"/>
          <p:nvPr/>
        </p:nvSpPr>
        <p:spPr>
          <a:xfrm>
            <a:off x="591208" y="1484085"/>
            <a:ext cx="11009584" cy="477053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Consensus of Wrong: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How much agreement is there that this action is wrong?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Probability of Harm: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How likely is it that this action will cause harm?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Immediacy of Consequences: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Will harm be felt immediately?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Proximity to Victims: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How close are the potential victims?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Concentration of Effect: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How concentrated is the effect of the action on the victims?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Greatness of Harm: </a:t>
            </a:r>
            <a:r>
              <a:rPr lang="en-CA" sz="2800" dirty="0">
                <a:solidFill>
                  <a:schemeClr val="bg1"/>
                </a:solidFill>
                <a:latin typeface="Trebuchet MS" panose="020B0603020202020204" pitchFamily="34" charset="0"/>
              </a:rPr>
              <a:t>How many people will be harmed?</a:t>
            </a:r>
            <a:endParaRPr lang="en-CA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0F608-0CD4-4A95-B8DA-0E0BD895471C}"/>
              </a:ext>
            </a:extLst>
          </p:cNvPr>
          <p:cNvSpPr txBox="1"/>
          <p:nvPr/>
        </p:nvSpPr>
        <p:spPr>
          <a:xfrm>
            <a:off x="9002109" y="135271"/>
            <a:ext cx="3058511" cy="1015663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CA" sz="2400" i="1" dirty="0">
                <a:solidFill>
                  <a:schemeClr val="bg1"/>
                </a:solidFill>
              </a:rPr>
              <a:t>Intensity                 </a:t>
            </a:r>
          </a:p>
          <a:p>
            <a:pPr algn="r"/>
            <a:endParaRPr lang="en-CA" sz="1050" i="1" dirty="0">
              <a:solidFill>
                <a:schemeClr val="bg1"/>
              </a:solidFill>
            </a:endParaRPr>
          </a:p>
          <a:p>
            <a:pPr algn="r"/>
            <a:r>
              <a:rPr lang="en-CA" sz="2400" i="1" dirty="0">
                <a:solidFill>
                  <a:schemeClr val="bg1"/>
                </a:solidFill>
              </a:rPr>
              <a:t>Ethical Behaviour      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76D4721A-FD58-4557-98CB-F5A30B259F48}"/>
              </a:ext>
            </a:extLst>
          </p:cNvPr>
          <p:cNvSpPr/>
          <p:nvPr/>
        </p:nvSpPr>
        <p:spPr>
          <a:xfrm rot="10800000">
            <a:off x="10410099" y="234646"/>
            <a:ext cx="348494" cy="2566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CF8FA2BA-8C1D-48E4-BD05-7D1A34B7A9DB}"/>
              </a:ext>
            </a:extLst>
          </p:cNvPr>
          <p:cNvSpPr/>
          <p:nvPr/>
        </p:nvSpPr>
        <p:spPr>
          <a:xfrm rot="10800000">
            <a:off x="9170281" y="763032"/>
            <a:ext cx="348494" cy="2566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694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608965-8CCC-45A8-B452-C23B9A22A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9734" y="4815840"/>
            <a:ext cx="2411248" cy="18894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6BAD97-2B51-452F-9159-04232FB5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28" y="215777"/>
            <a:ext cx="7861592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Ethics in project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66926-626D-4BB4-8452-988E32B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5312" y="1166646"/>
            <a:ext cx="11747202" cy="5628290"/>
          </a:xfrm>
          <a:solidFill>
            <a:schemeClr val="tx1"/>
          </a:solidFill>
        </p:spPr>
        <p:txBody>
          <a:bodyPr/>
          <a:lstStyle/>
          <a:p>
            <a:r>
              <a:rPr lang="en-CA" dirty="0">
                <a:latin typeface="Trebuchet MS" panose="020B0603020202020204" pitchFamily="34" charset="0"/>
              </a:rPr>
              <a:t>Unique because: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Project are constrained = budget / schedule / scope pressures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Projects are unique initiatives = new situations, no clear rules or standards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Projects have multiple stakeholders = potential conflict of interests, different priorities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Projects may have ambiguous hierarchies or stakeholder relationships = co-ordination may be informal, roles may not be clearly defined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>
                <a:latin typeface="Trebuchet MS" panose="020B0603020202020204" pitchFamily="34" charset="0"/>
              </a:rPr>
              <a:t>Projects are temporary = team members may not have established an ethics culture (expectations about ethical behaviour)</a:t>
            </a:r>
          </a:p>
          <a:p>
            <a:endParaRPr lang="en-CA" dirty="0">
              <a:latin typeface="Trebuchet MS" panose="020B0603020202020204" pitchFamily="34" charset="0"/>
            </a:endParaRP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C130F7-B075-446E-8671-BBC2E8566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1266" y="63064"/>
            <a:ext cx="2411248" cy="146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68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CAF6F-09D6-409E-9D6D-F5B6A770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416" y="784663"/>
            <a:ext cx="8605682" cy="797859"/>
          </a:xfrm>
        </p:spPr>
        <p:txBody>
          <a:bodyPr/>
          <a:lstStyle/>
          <a:p>
            <a:r>
              <a:rPr lang="en-CA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Common unethical practices in project management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9DE2F-B000-4603-BC8D-7DFA6FAC0B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607" y="1847998"/>
            <a:ext cx="11193518" cy="3622636"/>
          </a:xfrm>
          <a:solidFill>
            <a:schemeClr val="tx1"/>
          </a:solidFill>
        </p:spPr>
        <p:txBody>
          <a:bodyPr/>
          <a:lstStyle/>
          <a:p>
            <a:pPr lvl="1"/>
            <a:r>
              <a:rPr lang="en-CA" sz="3200" dirty="0">
                <a:latin typeface="Trebuchet MS" panose="020B0603020202020204" pitchFamily="34" charset="0"/>
              </a:rPr>
              <a:t> Moving to execution when testing results are showing large errors</a:t>
            </a:r>
            <a:endParaRPr lang="en-IN" sz="3200" dirty="0">
              <a:latin typeface="Trebuchet MS" panose="020B0603020202020204" pitchFamily="34" charset="0"/>
            </a:endParaRPr>
          </a:p>
          <a:p>
            <a:pPr lvl="1"/>
            <a:r>
              <a:rPr lang="en-CA" sz="3200" dirty="0">
                <a:latin typeface="Trebuchet MS" panose="020B0603020202020204" pitchFamily="34" charset="0"/>
              </a:rPr>
              <a:t> Overcharging project work hours</a:t>
            </a:r>
            <a:endParaRPr lang="en-IN" sz="3200" dirty="0">
              <a:latin typeface="Trebuchet MS" panose="020B0603020202020204" pitchFamily="34" charset="0"/>
            </a:endParaRPr>
          </a:p>
          <a:p>
            <a:pPr lvl="1"/>
            <a:r>
              <a:rPr lang="en-CA" sz="3200" dirty="0">
                <a:latin typeface="Trebuchet MS" panose="020B0603020202020204" pitchFamily="34" charset="0"/>
              </a:rPr>
              <a:t> Accepting gifts from suppliers</a:t>
            </a:r>
          </a:p>
          <a:p>
            <a:pPr lvl="1"/>
            <a:r>
              <a:rPr lang="en-IN" sz="3200" dirty="0">
                <a:latin typeface="Trebuchet MS" panose="020B0603020202020204" pitchFamily="34" charset="0"/>
              </a:rPr>
              <a:t> Engaging in bribery or kickbacks to clients</a:t>
            </a:r>
          </a:p>
          <a:p>
            <a:pPr lvl="1"/>
            <a:r>
              <a:rPr lang="en-CA" sz="3200" dirty="0">
                <a:latin typeface="Trebuchet MS" panose="020B0603020202020204" pitchFamily="34" charset="0"/>
              </a:rPr>
              <a:t> Withholding information about possible project issues</a:t>
            </a:r>
          </a:p>
          <a:p>
            <a:pPr lvl="1"/>
            <a:r>
              <a:rPr lang="en-CA" sz="3200" dirty="0">
                <a:latin typeface="Trebuchet MS" panose="020B0603020202020204" pitchFamily="34" charset="0"/>
              </a:rPr>
              <a:t> Exaggerating the team’s expertise or capabilities</a:t>
            </a:r>
          </a:p>
          <a:p>
            <a:pPr lvl="1"/>
            <a:r>
              <a:rPr lang="en-CA" sz="3200" dirty="0">
                <a:latin typeface="Trebuchet MS" panose="020B0603020202020204" pitchFamily="34" charset="0"/>
              </a:rPr>
              <a:t> Etc.</a:t>
            </a:r>
            <a:endParaRPr lang="en-IN" sz="32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3200" dirty="0">
              <a:latin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68C3A-5242-4885-A507-FBF6C45A7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5829" y="5400166"/>
            <a:ext cx="2077583" cy="139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51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FDBCA-6633-42BA-BE7B-E205B200C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6815" y="280460"/>
            <a:ext cx="9648495" cy="797859"/>
          </a:xfrm>
        </p:spPr>
        <p:txBody>
          <a:bodyPr/>
          <a:lstStyle/>
          <a:p>
            <a:r>
              <a:rPr lang="en-IN" sz="3600" dirty="0">
                <a:solidFill>
                  <a:srgbClr val="C00000"/>
                </a:solidFill>
                <a:latin typeface="Trebuchet MS" panose="020B0603020202020204" pitchFamily="34" charset="0"/>
              </a:rPr>
              <a:t>Creating an ethical project culture</a:t>
            </a:r>
            <a:endParaRPr lang="en-CA" sz="36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38419-C4A7-46F3-AF0C-0AB39E328B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41890" y="1263621"/>
            <a:ext cx="11887200" cy="4856719"/>
          </a:xfrm>
        </p:spPr>
        <p:txBody>
          <a:bodyPr/>
          <a:lstStyle/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Regulation: </a:t>
            </a:r>
            <a:r>
              <a:rPr lang="en-CA" sz="3000" dirty="0">
                <a:latin typeface="Trebuchet MS" panose="020B0603020202020204" pitchFamily="34" charset="0"/>
              </a:rPr>
              <a:t>ethical code, procedures, policies</a:t>
            </a:r>
          </a:p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Promotion: </a:t>
            </a:r>
            <a:r>
              <a:rPr lang="en-CA" sz="3000" dirty="0">
                <a:latin typeface="Trebuchet MS" panose="020B0603020202020204" pitchFamily="34" charset="0"/>
              </a:rPr>
              <a:t>training, raising awareness, access to information, financial disclosure, enhanced communication, use of IT, keep it current (e.g., make it part of team meetings, story-telling)</a:t>
            </a:r>
          </a:p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Reaction: </a:t>
            </a:r>
            <a:r>
              <a:rPr lang="en-CA" sz="3000" dirty="0">
                <a:latin typeface="Trebuchet MS" panose="020B0603020202020204" pitchFamily="34" charset="0"/>
              </a:rPr>
              <a:t>effective post-incident investigation process, harsh penalties (deterrent)</a:t>
            </a:r>
          </a:p>
          <a:p>
            <a:pPr marL="1074420" lvl="1" indent="-457200"/>
            <a:r>
              <a:rPr lang="en-CA" sz="3200" b="1" dirty="0">
                <a:solidFill>
                  <a:srgbClr val="C00000"/>
                </a:solidFill>
                <a:latin typeface="Trebuchet MS" panose="020B0603020202020204" pitchFamily="34" charset="0"/>
              </a:rPr>
              <a:t>Compliance: </a:t>
            </a:r>
            <a:r>
              <a:rPr lang="en-CA" sz="3000" dirty="0">
                <a:latin typeface="Trebuchet MS" panose="020B0603020202020204" pitchFamily="34" charset="0"/>
              </a:rPr>
              <a:t>compliance to procedures, compliance to contracts, compliance to code of conduct, compliance to professional standards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E0AE21-4440-493C-AD40-2DDC99E2E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262" y="5423403"/>
            <a:ext cx="2384042" cy="12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412215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2014ppt_16x10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ppt_16x10.potx" id="{A35F1B66-D064-4252-83D2-E2C2EF4FFAA9}" vid="{2009612D-D17B-4F67-9BB4-47206A92A8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1409</TotalTime>
  <Words>1481</Words>
  <Application>Microsoft Office PowerPoint</Application>
  <PresentationFormat>Widescreen</PresentationFormat>
  <Paragraphs>159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Trebuchet MS</vt:lpstr>
      <vt:lpstr>fanshawe2014ppt_16x10</vt:lpstr>
      <vt:lpstr>MGMT-6064 PROJECT LEADERSHIP  AND MANAGEMENT </vt:lpstr>
      <vt:lpstr>Objectives</vt:lpstr>
      <vt:lpstr>Recall from other courses: definition of Ethics</vt:lpstr>
      <vt:lpstr>Factors affecting ethical decision-making</vt:lpstr>
      <vt:lpstr>Person factors: Stages of moral development (Kohlberg)</vt:lpstr>
      <vt:lpstr>Situation Factors: Issue intensity</vt:lpstr>
      <vt:lpstr>Ethics in project management</vt:lpstr>
      <vt:lpstr>Common unethical practices in project management </vt:lpstr>
      <vt:lpstr>Creating an ethical project culture</vt:lpstr>
      <vt:lpstr>Creating an ethical project culture</vt:lpstr>
      <vt:lpstr>PMI’s Code of Ethics and Professional Conduct (review)</vt:lpstr>
      <vt:lpstr>Review: Core Value 1 - Responsibility</vt:lpstr>
      <vt:lpstr>Core value 2: Respect</vt:lpstr>
      <vt:lpstr>Core value 3: Fairness </vt:lpstr>
      <vt:lpstr>Core value 4: Honesty </vt:lpstr>
      <vt:lpstr>PMI’s Ethical Decision-Making Framework</vt:lpstr>
      <vt:lpstr>Optional videos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Newton</dc:creator>
  <cp:lastModifiedBy>Christine Newton</cp:lastModifiedBy>
  <cp:revision>164</cp:revision>
  <dcterms:created xsi:type="dcterms:W3CDTF">2018-09-06T22:09:34Z</dcterms:created>
  <dcterms:modified xsi:type="dcterms:W3CDTF">2023-08-17T02:58:26Z</dcterms:modified>
</cp:coreProperties>
</file>

<file path=docProps/thumbnail.jpeg>
</file>